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9" r:id="rId12"/>
    <p:sldId id="270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0" autoAdjust="0"/>
  </p:normalViewPr>
  <p:slideViewPr>
    <p:cSldViewPr>
      <p:cViewPr varScale="1">
        <p:scale>
          <a:sx n="61" d="100"/>
          <a:sy n="61" d="100"/>
        </p:scale>
        <p:origin x="-134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7AB1-A874-412D-900B-2FB7E6B028E6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AA82-A3A5-4513-ADB1-954E419E76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7AB1-A874-412D-900B-2FB7E6B028E6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AA82-A3A5-4513-ADB1-954E419E76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7AB1-A874-412D-900B-2FB7E6B028E6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AA82-A3A5-4513-ADB1-954E419E76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7AB1-A874-412D-900B-2FB7E6B028E6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AA82-A3A5-4513-ADB1-954E419E76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7AB1-A874-412D-900B-2FB7E6B028E6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AA82-A3A5-4513-ADB1-954E419E76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7AB1-A874-412D-900B-2FB7E6B028E6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AA82-A3A5-4513-ADB1-954E419E76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7AB1-A874-412D-900B-2FB7E6B028E6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AA82-A3A5-4513-ADB1-954E419E76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7AB1-A874-412D-900B-2FB7E6B028E6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AA82-A3A5-4513-ADB1-954E419E76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7AB1-A874-412D-900B-2FB7E6B028E6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AA82-A3A5-4513-ADB1-954E419E76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7AB1-A874-412D-900B-2FB7E6B028E6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AA82-A3A5-4513-ADB1-954E419E76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7AB1-A874-412D-900B-2FB7E6B028E6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AA82-A3A5-4513-ADB1-954E419E76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7AB1-A874-412D-900B-2FB7E6B028E6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AA82-A3A5-4513-ADB1-954E419E769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 E Trama Di Carta Di Papiro in Egitto Reale 16 Chiudi Macro  Fotografia Stock - Immagine di contratti, chiusura: 16107892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23528" y="980728"/>
            <a:ext cx="828092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Inquiry</a:t>
            </a:r>
            <a:r>
              <a:rPr lang="it-IT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it-IT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sulla</a:t>
            </a:r>
            <a:br>
              <a:rPr lang="it-IT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it-IT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mummificazione</a:t>
            </a:r>
            <a:endParaRPr lang="it-IT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 E Trama Di Carta Di Papiro in Egitto Reale 16 Chiudi Macro  Fotografia Stock - Immagine di contratti, chiusura: 16107892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1658" y="0"/>
            <a:ext cx="9145658" cy="6858000"/>
          </a:xfrm>
          <a:prstGeom prst="rect">
            <a:avLst/>
          </a:prstGeom>
          <a:noFill/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17526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 gruppo delle </a:t>
            </a:r>
            <a:r>
              <a:rPr lang="it-IT" sz="2800" u="sng" dirty="0" smtClean="0"/>
              <a:t>mummie bendate </a:t>
            </a:r>
            <a:r>
              <a:rPr lang="it-IT" sz="2800" dirty="0" smtClean="0"/>
              <a:t>si occupa di avvolgere le mummie nelle bende e </a:t>
            </a:r>
            <a:r>
              <a:rPr lang="it-IT" sz="2800" dirty="0" smtClean="0"/>
              <a:t>di </a:t>
            </a:r>
            <a:r>
              <a:rPr lang="it-IT" sz="2800" dirty="0" smtClean="0"/>
              <a:t>decorarle utilizzando i pennarelli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endParaRPr lang="it-IT" sz="2800" dirty="0"/>
          </a:p>
        </p:txBody>
      </p:sp>
      <p:pic>
        <p:nvPicPr>
          <p:cNvPr id="6" name="Immagine 5" descr="WhatsApp Image 2022-03-03 at 14.43.35.jpeg"/>
          <p:cNvPicPr>
            <a:picLocks noChangeAspect="1"/>
          </p:cNvPicPr>
          <p:nvPr/>
        </p:nvPicPr>
        <p:blipFill>
          <a:blip r:embed="rId3" cstate="print"/>
          <a:srcRect t="10345"/>
          <a:stretch>
            <a:fillRect/>
          </a:stretch>
        </p:blipFill>
        <p:spPr>
          <a:xfrm>
            <a:off x="3059832" y="4293096"/>
            <a:ext cx="2784309" cy="1872208"/>
          </a:xfrm>
          <a:prstGeom prst="rect">
            <a:avLst/>
          </a:prstGeom>
        </p:spPr>
      </p:pic>
      <p:pic>
        <p:nvPicPr>
          <p:cNvPr id="7" name="Immagine 6" descr="WhatsApp Image 2022-03-03 at 14.43.34 (9).jpeg"/>
          <p:cNvPicPr>
            <a:picLocks noChangeAspect="1"/>
          </p:cNvPicPr>
          <p:nvPr/>
        </p:nvPicPr>
        <p:blipFill>
          <a:blip r:embed="rId4" cstate="print"/>
          <a:srcRect t="19085"/>
          <a:stretch>
            <a:fillRect/>
          </a:stretch>
        </p:blipFill>
        <p:spPr>
          <a:xfrm>
            <a:off x="6300192" y="1412776"/>
            <a:ext cx="2505726" cy="2603952"/>
          </a:xfrm>
          <a:prstGeom prst="rect">
            <a:avLst/>
          </a:prstGeom>
        </p:spPr>
      </p:pic>
      <p:pic>
        <p:nvPicPr>
          <p:cNvPr id="8" name="Immagine 7" descr="WhatsApp Image 2022-03-03 at 14.43.34 (8).jpeg"/>
          <p:cNvPicPr>
            <a:picLocks noChangeAspect="1"/>
          </p:cNvPicPr>
          <p:nvPr/>
        </p:nvPicPr>
        <p:blipFill>
          <a:blip r:embed="rId5" cstate="print"/>
          <a:srcRect l="13204" t="28676" r="10876" b="9432"/>
          <a:stretch>
            <a:fillRect/>
          </a:stretch>
        </p:blipFill>
        <p:spPr>
          <a:xfrm rot="16200000">
            <a:off x="6262748" y="4114516"/>
            <a:ext cx="2451152" cy="2664296"/>
          </a:xfrm>
          <a:prstGeom prst="rect">
            <a:avLst/>
          </a:prstGeom>
        </p:spPr>
      </p:pic>
      <p:pic>
        <p:nvPicPr>
          <p:cNvPr id="9" name="Immagine 8" descr="WhatsApp Image 2022-03-03 at 14.43.34 (6).jpeg"/>
          <p:cNvPicPr>
            <a:picLocks noChangeAspect="1"/>
          </p:cNvPicPr>
          <p:nvPr/>
        </p:nvPicPr>
        <p:blipFill>
          <a:blip r:embed="rId6" cstate="print"/>
          <a:srcRect t="10791" b="10589"/>
          <a:stretch>
            <a:fillRect/>
          </a:stretch>
        </p:blipFill>
        <p:spPr>
          <a:xfrm>
            <a:off x="395536" y="3861048"/>
            <a:ext cx="2376264" cy="2490957"/>
          </a:xfrm>
          <a:prstGeom prst="rect">
            <a:avLst/>
          </a:prstGeom>
        </p:spPr>
      </p:pic>
      <p:pic>
        <p:nvPicPr>
          <p:cNvPr id="10" name="Immagine 9" descr="WhatsApp Image 2022-03-03 at 14.43.34 (3).jpeg"/>
          <p:cNvPicPr>
            <a:picLocks noChangeAspect="1"/>
          </p:cNvPicPr>
          <p:nvPr/>
        </p:nvPicPr>
        <p:blipFill>
          <a:blip r:embed="rId7" cstate="print"/>
          <a:srcRect t="17093" b="12092"/>
          <a:stretch>
            <a:fillRect/>
          </a:stretch>
        </p:blipFill>
        <p:spPr>
          <a:xfrm>
            <a:off x="3635896" y="1412776"/>
            <a:ext cx="2211660" cy="2088232"/>
          </a:xfrm>
          <a:prstGeom prst="rect">
            <a:avLst/>
          </a:prstGeom>
        </p:spPr>
      </p:pic>
      <p:pic>
        <p:nvPicPr>
          <p:cNvPr id="11" name="Immagine 10" descr="WhatsApp Image 2022-03-03 at 14.43.34 (2)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767578" y="1040734"/>
            <a:ext cx="2232248" cy="29763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 E Trama Di Carta Di Papiro in Egitto Reale 16 Chiudi Macro  Fotografia Stock - Immagine di contratti, chiusura: 16107892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1658" y="0"/>
            <a:ext cx="9145658" cy="6858000"/>
          </a:xfrm>
          <a:prstGeom prst="rect">
            <a:avLst/>
          </a:prstGeom>
          <a:noFill/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073008" cy="17526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 gruppo dei </a:t>
            </a:r>
            <a:r>
              <a:rPr lang="it-IT" sz="2800" u="sng" dirty="0" smtClean="0"/>
              <a:t>sarcofagi della fortuna </a:t>
            </a:r>
            <a:r>
              <a:rPr lang="it-IT" sz="2800" dirty="0" smtClean="0"/>
              <a:t>nel frattempo </a:t>
            </a:r>
            <a:r>
              <a:rPr lang="it-IT" sz="2800" dirty="0" smtClean="0"/>
              <a:t>realizzano</a:t>
            </a:r>
            <a:br>
              <a:rPr lang="it-IT" sz="2800" dirty="0" smtClean="0"/>
            </a:br>
            <a:r>
              <a:rPr lang="it-IT" sz="2800" dirty="0" smtClean="0"/>
              <a:t> </a:t>
            </a:r>
            <a:r>
              <a:rPr lang="it-IT" sz="2800" dirty="0" smtClean="0"/>
              <a:t>4 sarcofagi e vi adagiano dentro le </a:t>
            </a:r>
            <a:r>
              <a:rPr lang="it-IT" sz="2800" dirty="0" smtClean="0"/>
              <a:t>mummie. </a:t>
            </a:r>
            <a:endParaRPr lang="it-IT" sz="2800" dirty="0"/>
          </a:p>
        </p:txBody>
      </p:sp>
      <p:pic>
        <p:nvPicPr>
          <p:cNvPr id="4" name="Immagine 3" descr="WhatsApp Image 2022-03-03 at 14.43.35 (5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036297" y="3228401"/>
            <a:ext cx="2931791" cy="3909054"/>
          </a:xfrm>
          <a:prstGeom prst="rect">
            <a:avLst/>
          </a:prstGeom>
        </p:spPr>
      </p:pic>
      <p:pic>
        <p:nvPicPr>
          <p:cNvPr id="6" name="Immagine 5" descr="WhatsApp Image 2022-03-03 at 14.43.35 (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556792"/>
            <a:ext cx="2900274" cy="3867032"/>
          </a:xfrm>
          <a:prstGeom prst="rect">
            <a:avLst/>
          </a:prstGeom>
        </p:spPr>
      </p:pic>
      <p:pic>
        <p:nvPicPr>
          <p:cNvPr id="7" name="Immagine 6" descr="WhatsApp Image 2022-03-03 at 14.43.35 (3).jpeg"/>
          <p:cNvPicPr>
            <a:picLocks noChangeAspect="1"/>
          </p:cNvPicPr>
          <p:nvPr/>
        </p:nvPicPr>
        <p:blipFill>
          <a:blip r:embed="rId5" cstate="print"/>
          <a:srcRect t="16003"/>
          <a:stretch>
            <a:fillRect/>
          </a:stretch>
        </p:blipFill>
        <p:spPr>
          <a:xfrm>
            <a:off x="467544" y="1186348"/>
            <a:ext cx="3816424" cy="24042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 E Trama Di Carta Di Papiro in Egitto Reale 16 Chiudi Macro  Fotografia Stock - Immagine di contratti, chiusura: 16107892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1658" y="0"/>
            <a:ext cx="9145658" cy="6858000"/>
          </a:xfrm>
          <a:prstGeom prst="rect">
            <a:avLst/>
          </a:prstGeom>
          <a:noFill/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784976" cy="17526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Dopo aver adagiato le mummie dentro ai sarcofagi i bambini ipotizzano  </a:t>
            </a:r>
            <a:r>
              <a:rPr lang="it-IT" sz="2000" dirty="0" smtClean="0"/>
              <a:t>di costruire una piramide dove </a:t>
            </a:r>
            <a:r>
              <a:rPr lang="it-IT" sz="2000" dirty="0" smtClean="0"/>
              <a:t>far riposare i loro amici </a:t>
            </a:r>
            <a:r>
              <a:rPr lang="it-IT" sz="2000" dirty="0" err="1" smtClean="0"/>
              <a:t>Wustel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3326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9-10. Riflessione sul lavoro svolto </a:t>
            </a:r>
            <a:r>
              <a:rPr lang="it-IT" sz="3600" dirty="0" err="1" smtClean="0"/>
              <a:t>e…Pronti</a:t>
            </a:r>
            <a:r>
              <a:rPr lang="it-IT" sz="3600" dirty="0" smtClean="0"/>
              <a:t> per un nuovo problema da risolvere!!</a:t>
            </a:r>
            <a:endParaRPr lang="it-IT" sz="3600" dirty="0"/>
          </a:p>
        </p:txBody>
      </p:sp>
      <p:pic>
        <p:nvPicPr>
          <p:cNvPr id="1026" name="Picture 2" descr="Le Piramidi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7337954" cy="412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 E Trama Di Carta Di Papiro in Egitto Reale 16 Chiudi Macro  Fotografia Stock - Immagine di contratti, chiusura: 16107892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it-IT" dirty="0" smtClean="0"/>
              <a:t>1. Scegliamo un problema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6400800" cy="1752600"/>
          </a:xfrm>
        </p:spPr>
        <p:txBody>
          <a:bodyPr/>
          <a:lstStyle/>
          <a:p>
            <a:r>
              <a:rPr lang="it-IT" dirty="0" smtClean="0"/>
              <a:t>Cosa sappiamo sulla mummificazione?</a:t>
            </a:r>
          </a:p>
          <a:p>
            <a:endParaRPr lang="it-IT" dirty="0"/>
          </a:p>
        </p:txBody>
      </p:sp>
      <p:pic>
        <p:nvPicPr>
          <p:cNvPr id="14338" name="Picture 2" descr="C:\Users\Ntina\Downloads\Laboratorio sulla mummificazione -20220223T144022Z-001\Laboratorio sulla mummificazione\20220214_085704.jpg"/>
          <p:cNvPicPr>
            <a:picLocks noChangeAspect="1" noChangeArrowheads="1"/>
          </p:cNvPicPr>
          <p:nvPr/>
        </p:nvPicPr>
        <p:blipFill>
          <a:blip r:embed="rId3" cstate="print"/>
          <a:srcRect l="4921" t="24828" r="2395" b="29240"/>
          <a:stretch>
            <a:fillRect/>
          </a:stretch>
        </p:blipFill>
        <p:spPr bwMode="auto">
          <a:xfrm>
            <a:off x="251519" y="2132856"/>
            <a:ext cx="8718111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 E Trama Di Carta Di Papiro in Egitto Reale 16 Chiudi Macro  Fotografia Stock - Immagine di contratti, chiusura: 16107892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1658" y="0"/>
            <a:ext cx="9145658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it-IT" sz="3600" dirty="0" smtClean="0"/>
              <a:t>2-3 Facciamo emergere le domande e formuliamo prime ipotesi 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036496" cy="1752600"/>
          </a:xfrm>
        </p:spPr>
        <p:txBody>
          <a:bodyPr/>
          <a:lstStyle/>
          <a:p>
            <a:r>
              <a:rPr lang="it-IT" dirty="0" smtClean="0"/>
              <a:t>Possiamo mummificare qualcuno o qualcosa? Come?</a:t>
            </a:r>
            <a:endParaRPr lang="it-IT" dirty="0"/>
          </a:p>
        </p:txBody>
      </p:sp>
      <p:pic>
        <p:nvPicPr>
          <p:cNvPr id="5" name="Immagine 4" descr="20220214_091556.jpg"/>
          <p:cNvPicPr>
            <a:picLocks noChangeAspect="1"/>
          </p:cNvPicPr>
          <p:nvPr/>
        </p:nvPicPr>
        <p:blipFill>
          <a:blip r:embed="rId3" cstate="print"/>
          <a:srcRect l="4512" t="9765" b="6016"/>
          <a:stretch>
            <a:fillRect/>
          </a:stretch>
        </p:blipFill>
        <p:spPr>
          <a:xfrm rot="5400000">
            <a:off x="1925960" y="2474640"/>
            <a:ext cx="4716016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 E Trama Di Carta Di Papiro in Egitto Reale 16 Chiudi Macro  Fotografia Stock - Immagine di contratti, chiusura: 16107892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it-IT" dirty="0" smtClean="0"/>
              <a:t>4. Dividiamo la classe in gruppi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8784976" cy="1752600"/>
          </a:xfrm>
        </p:spPr>
        <p:txBody>
          <a:bodyPr/>
          <a:lstStyle/>
          <a:p>
            <a:r>
              <a:rPr lang="it-IT" dirty="0" smtClean="0"/>
              <a:t>I bambini hanno deciso in quanti gruppi dividersi e quali compiti affidare a ciascun componente</a:t>
            </a:r>
            <a:endParaRPr lang="it-IT" dirty="0"/>
          </a:p>
        </p:txBody>
      </p:sp>
      <p:pic>
        <p:nvPicPr>
          <p:cNvPr id="5" name="Immagine 4" descr="20220214_122109.jpg"/>
          <p:cNvPicPr>
            <a:picLocks noChangeAspect="1"/>
          </p:cNvPicPr>
          <p:nvPr/>
        </p:nvPicPr>
        <p:blipFill>
          <a:blip r:embed="rId3" cstate="print"/>
          <a:srcRect l="17676" t="2227" r="42892" b="2767"/>
          <a:stretch>
            <a:fillRect/>
          </a:stretch>
        </p:blipFill>
        <p:spPr>
          <a:xfrm rot="5400000">
            <a:off x="2411759" y="548680"/>
            <a:ext cx="4104456" cy="74168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 E Trama Di Carta Di Papiro in Egitto Reale 16 Chiudi Macro  Fotografia Stock - Immagine di contratti, chiusura: 16107892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1658" y="0"/>
            <a:ext cx="9145658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"/>
            <a:ext cx="8784976" cy="980727"/>
          </a:xfrm>
        </p:spPr>
        <p:txBody>
          <a:bodyPr/>
          <a:lstStyle/>
          <a:p>
            <a:r>
              <a:rPr lang="it-IT" dirty="0" smtClean="0"/>
              <a:t>5. Diamo il via alla sperimentazione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1752600"/>
          </a:xfrm>
        </p:spPr>
        <p:txBody>
          <a:bodyPr>
            <a:normAutofit/>
          </a:bodyPr>
          <a:lstStyle/>
          <a:p>
            <a:r>
              <a:rPr lang="it-IT" sz="1800" dirty="0" smtClean="0"/>
              <a:t>Giorno 1: il </a:t>
            </a:r>
            <a:r>
              <a:rPr lang="it-IT" sz="1800" u="sng" dirty="0" smtClean="0"/>
              <a:t>gruppo </a:t>
            </a:r>
            <a:r>
              <a:rPr lang="it-IT" sz="1800" u="sng" dirty="0" err="1" smtClean="0"/>
              <a:t>mummidati</a:t>
            </a:r>
            <a:r>
              <a:rPr lang="it-IT" sz="1800" u="sng" dirty="0" smtClean="0"/>
              <a:t> </a:t>
            </a:r>
            <a:r>
              <a:rPr lang="it-IT" sz="1800" dirty="0" smtClean="0"/>
              <a:t>misura il wurstel e lo descrive. </a:t>
            </a:r>
            <a:br>
              <a:rPr lang="it-IT" sz="1800" dirty="0" smtClean="0"/>
            </a:br>
            <a:r>
              <a:rPr lang="it-IT" sz="1800" dirty="0" smtClean="0"/>
              <a:t>Il </a:t>
            </a:r>
            <a:r>
              <a:rPr lang="it-IT" sz="1800" u="sng" dirty="0" smtClean="0"/>
              <a:t>gruppo dei mummificatori </a:t>
            </a:r>
            <a:r>
              <a:rPr lang="it-IT" sz="1800" dirty="0" smtClean="0"/>
              <a:t>mette in una contenitore sotto una miscela di bicarbonato e sale </a:t>
            </a:r>
            <a:endParaRPr lang="it-IT" sz="1800" dirty="0"/>
          </a:p>
        </p:txBody>
      </p:sp>
      <p:pic>
        <p:nvPicPr>
          <p:cNvPr id="5" name="Immagine 4" descr="20220214_095809.jpg"/>
          <p:cNvPicPr>
            <a:picLocks noChangeAspect="1"/>
          </p:cNvPicPr>
          <p:nvPr/>
        </p:nvPicPr>
        <p:blipFill>
          <a:blip r:embed="rId3" cstate="print"/>
          <a:srcRect l="12698" t="15348" r="29256" b="4837"/>
          <a:stretch>
            <a:fillRect/>
          </a:stretch>
        </p:blipFill>
        <p:spPr>
          <a:xfrm rot="5400000">
            <a:off x="3283268" y="1477372"/>
            <a:ext cx="1944216" cy="2103056"/>
          </a:xfrm>
          <a:prstGeom prst="rect">
            <a:avLst/>
          </a:prstGeom>
        </p:spPr>
      </p:pic>
      <p:pic>
        <p:nvPicPr>
          <p:cNvPr id="6" name="Immagine 5" descr="20220214_095421.jpg"/>
          <p:cNvPicPr>
            <a:picLocks noChangeAspect="1"/>
          </p:cNvPicPr>
          <p:nvPr/>
        </p:nvPicPr>
        <p:blipFill>
          <a:blip r:embed="rId4" cstate="print"/>
          <a:srcRect l="6594" r="3282"/>
          <a:stretch>
            <a:fillRect/>
          </a:stretch>
        </p:blipFill>
        <p:spPr>
          <a:xfrm>
            <a:off x="395536" y="1916832"/>
            <a:ext cx="2304256" cy="1944216"/>
          </a:xfrm>
          <a:prstGeom prst="rect">
            <a:avLst/>
          </a:prstGeom>
        </p:spPr>
      </p:pic>
      <p:pic>
        <p:nvPicPr>
          <p:cNvPr id="8" name="Immagine 7" descr="20220214_100053.jpg"/>
          <p:cNvPicPr>
            <a:picLocks noChangeAspect="1"/>
          </p:cNvPicPr>
          <p:nvPr/>
        </p:nvPicPr>
        <p:blipFill>
          <a:blip r:embed="rId5" cstate="print"/>
          <a:srcRect l="20000" t="52076" r="25000"/>
          <a:stretch>
            <a:fillRect/>
          </a:stretch>
        </p:blipFill>
        <p:spPr>
          <a:xfrm>
            <a:off x="5508104" y="1700808"/>
            <a:ext cx="3281509" cy="2088231"/>
          </a:xfrm>
          <a:prstGeom prst="rect">
            <a:avLst/>
          </a:prstGeom>
        </p:spPr>
      </p:pic>
      <p:pic>
        <p:nvPicPr>
          <p:cNvPr id="9" name="Immagine 8" descr="20220214_100151.jpg"/>
          <p:cNvPicPr>
            <a:picLocks noChangeAspect="1"/>
          </p:cNvPicPr>
          <p:nvPr/>
        </p:nvPicPr>
        <p:blipFill>
          <a:blip r:embed="rId6" cstate="print"/>
          <a:srcRect t="14443"/>
          <a:stretch>
            <a:fillRect/>
          </a:stretch>
        </p:blipFill>
        <p:spPr>
          <a:xfrm>
            <a:off x="251520" y="4293096"/>
            <a:ext cx="2939819" cy="2132856"/>
          </a:xfrm>
          <a:prstGeom prst="rect">
            <a:avLst/>
          </a:prstGeom>
        </p:spPr>
      </p:pic>
      <p:pic>
        <p:nvPicPr>
          <p:cNvPr id="10" name="Immagine 9" descr="20220214_100338.jpg"/>
          <p:cNvPicPr>
            <a:picLocks noChangeAspect="1"/>
          </p:cNvPicPr>
          <p:nvPr/>
        </p:nvPicPr>
        <p:blipFill>
          <a:blip r:embed="rId7" cstate="print"/>
          <a:srcRect l="23333" t="17247"/>
          <a:stretch>
            <a:fillRect/>
          </a:stretch>
        </p:blipFill>
        <p:spPr>
          <a:xfrm rot="5400000">
            <a:off x="3114897" y="4022007"/>
            <a:ext cx="2338142" cy="1728192"/>
          </a:xfrm>
          <a:prstGeom prst="rect">
            <a:avLst/>
          </a:prstGeom>
        </p:spPr>
      </p:pic>
      <p:pic>
        <p:nvPicPr>
          <p:cNvPr id="11" name="Immagine 10" descr="20220214_100500.jpg"/>
          <p:cNvPicPr>
            <a:picLocks noChangeAspect="1"/>
          </p:cNvPicPr>
          <p:nvPr/>
        </p:nvPicPr>
        <p:blipFill>
          <a:blip r:embed="rId8" cstate="print"/>
          <a:srcRect l="10714" t="28571" r="25000"/>
          <a:stretch>
            <a:fillRect/>
          </a:stretch>
        </p:blipFill>
        <p:spPr>
          <a:xfrm>
            <a:off x="5292080" y="4365104"/>
            <a:ext cx="1641782" cy="1368152"/>
          </a:xfrm>
          <a:prstGeom prst="rect">
            <a:avLst/>
          </a:prstGeom>
        </p:spPr>
      </p:pic>
      <p:pic>
        <p:nvPicPr>
          <p:cNvPr id="12" name="Immagine 11" descr="20220214_100755.jpg"/>
          <p:cNvPicPr>
            <a:picLocks noChangeAspect="1"/>
          </p:cNvPicPr>
          <p:nvPr/>
        </p:nvPicPr>
        <p:blipFill>
          <a:blip r:embed="rId9" cstate="print"/>
          <a:srcRect l="26375" t="23750" r="20076" b="26900"/>
          <a:stretch>
            <a:fillRect/>
          </a:stretch>
        </p:blipFill>
        <p:spPr>
          <a:xfrm>
            <a:off x="7020272" y="5085184"/>
            <a:ext cx="1944216" cy="1343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 E Trama Di Carta Di Papiro in Egitto Reale 16 Chiudi Macro  Fotografia Stock - Immagine di contratti, chiusura: 16107892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964488" cy="1752600"/>
          </a:xfrm>
        </p:spPr>
        <p:txBody>
          <a:bodyPr>
            <a:normAutofit/>
          </a:bodyPr>
          <a:lstStyle/>
          <a:p>
            <a:pPr algn="l"/>
            <a:r>
              <a:rPr lang="it-IT" sz="2400" dirty="0" smtClean="0"/>
              <a:t>Giorno 4: il </a:t>
            </a:r>
            <a:r>
              <a:rPr lang="it-IT" sz="2400" u="sng" dirty="0" smtClean="0"/>
              <a:t>gruppo </a:t>
            </a:r>
            <a:r>
              <a:rPr lang="it-IT" sz="2400" u="sng" dirty="0" err="1" smtClean="0"/>
              <a:t>mummidati</a:t>
            </a:r>
            <a:r>
              <a:rPr lang="it-IT" sz="2400" u="sng" dirty="0" smtClean="0"/>
              <a:t> </a:t>
            </a:r>
            <a:r>
              <a:rPr lang="it-IT" sz="2400" dirty="0" smtClean="0"/>
              <a:t>toglie il wurstel dal composto di sale e bicarbonato, ne constata lo stato, lo misura e lo descrive.</a:t>
            </a:r>
            <a:endParaRPr lang="it-IT" sz="2400" dirty="0"/>
          </a:p>
        </p:txBody>
      </p:sp>
      <p:pic>
        <p:nvPicPr>
          <p:cNvPr id="5" name="Immagine 4" descr="20220217_084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12957" y="1921269"/>
            <a:ext cx="3491879" cy="2618909"/>
          </a:xfrm>
          <a:prstGeom prst="rect">
            <a:avLst/>
          </a:prstGeom>
        </p:spPr>
      </p:pic>
      <p:pic>
        <p:nvPicPr>
          <p:cNvPr id="6" name="Immagine 5" descr="20220221_1027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848372" y="1552228"/>
            <a:ext cx="3419872" cy="2564904"/>
          </a:xfrm>
          <a:prstGeom prst="rect">
            <a:avLst/>
          </a:prstGeom>
        </p:spPr>
      </p:pic>
      <p:pic>
        <p:nvPicPr>
          <p:cNvPr id="7" name="Immagine 6" descr="20220221_102841.jpg"/>
          <p:cNvPicPr>
            <a:picLocks noChangeAspect="1"/>
          </p:cNvPicPr>
          <p:nvPr/>
        </p:nvPicPr>
        <p:blipFill>
          <a:blip r:embed="rId5" cstate="print"/>
          <a:srcRect l="34043"/>
          <a:stretch>
            <a:fillRect/>
          </a:stretch>
        </p:blipFill>
        <p:spPr>
          <a:xfrm rot="5400000">
            <a:off x="6237185" y="1403775"/>
            <a:ext cx="2232248" cy="25382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9512" y="5011341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Giorno 7 \ Giorno 11: Il </a:t>
            </a:r>
            <a:r>
              <a:rPr lang="it-IT" sz="2400" u="sng" dirty="0" smtClean="0">
                <a:solidFill>
                  <a:schemeClr val="bg1">
                    <a:lumMod val="50000"/>
                  </a:schemeClr>
                </a:solidFill>
              </a:rPr>
              <a:t>gruppo </a:t>
            </a:r>
            <a:r>
              <a:rPr lang="it-IT" sz="2400" u="sng" dirty="0" err="1" smtClean="0">
                <a:solidFill>
                  <a:schemeClr val="bg1">
                    <a:lumMod val="50000"/>
                  </a:schemeClr>
                </a:solidFill>
              </a:rPr>
              <a:t>mummidati</a:t>
            </a:r>
            <a:r>
              <a:rPr lang="it-IT" sz="2400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controlla lo stato di mummificazione del </a:t>
            </a:r>
            <a:r>
              <a:rPr lang="it-IT" sz="2400" dirty="0" err="1" smtClean="0">
                <a:solidFill>
                  <a:schemeClr val="bg1">
                    <a:lumMod val="50000"/>
                  </a:schemeClr>
                </a:solidFill>
              </a:rPr>
              <a:t>wustel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prendendo nuovamente tutti i dati, confrontandoli con quelli precedenti per decidere se è il momento di procedere con il bendaggio o no.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 E Trama Di Carta Di Papiro in Egitto Reale 16 Chiudi Macro  Fotografia Stock - Immagine di contratti, chiusura: 16107892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-1658" y="0"/>
            <a:ext cx="9145658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964488" cy="1470025"/>
          </a:xfrm>
        </p:spPr>
        <p:txBody>
          <a:bodyPr>
            <a:normAutofit/>
          </a:bodyPr>
          <a:lstStyle/>
          <a:p>
            <a:pPr algn="l"/>
            <a:r>
              <a:rPr lang="it-IT" sz="3600" dirty="0" smtClean="0"/>
              <a:t>  6</a:t>
            </a:r>
            <a:r>
              <a:rPr lang="it-IT" sz="3600" dirty="0" smtClean="0"/>
              <a:t>. Facilitiamo il lavoro di investigazione</a:t>
            </a:r>
            <a:endParaRPr lang="it-IT" sz="36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it-IT" sz="2400" dirty="0" smtClean="0"/>
              <a:t>L’insegnante legge ai bambini l’esperienza di mummificazione di un’altra classe trovata in rete e confrontano il loro modo di operare con quello</a:t>
            </a:r>
            <a:r>
              <a:rPr lang="it-IT" sz="2400" dirty="0" smtClean="0"/>
              <a:t>.</a:t>
            </a:r>
          </a:p>
          <a:p>
            <a:pPr algn="l">
              <a:buFontTx/>
              <a:buChar char="-"/>
            </a:pPr>
            <a:endParaRPr lang="it-IT" sz="2400" dirty="0" smtClean="0"/>
          </a:p>
          <a:p>
            <a:pPr algn="l">
              <a:buFontTx/>
              <a:buChar char="-"/>
            </a:pPr>
            <a:endParaRPr lang="it-IT" sz="2400" dirty="0" smtClean="0"/>
          </a:p>
          <a:p>
            <a:pPr algn="l">
              <a:buFontTx/>
              <a:buChar char="-"/>
            </a:pPr>
            <a:endParaRPr lang="it-IT" sz="2400" dirty="0" smtClean="0"/>
          </a:p>
          <a:p>
            <a:pPr algn="l"/>
            <a:endParaRPr lang="it-IT" sz="2400" dirty="0" smtClean="0"/>
          </a:p>
          <a:p>
            <a:pPr algn="l"/>
            <a:endParaRPr lang="it-IT" sz="2400" dirty="0" smtClean="0"/>
          </a:p>
          <a:p>
            <a:pPr algn="l"/>
            <a:endParaRPr lang="it-IT" sz="2400" dirty="0" smtClean="0"/>
          </a:p>
          <a:p>
            <a:pPr algn="l"/>
            <a:r>
              <a:rPr lang="it-IT" sz="2400" dirty="0" smtClean="0"/>
              <a:t>- L’insegnante consegna al gruppo </a:t>
            </a:r>
            <a:r>
              <a:rPr lang="it-IT" sz="2400" u="sng" dirty="0" smtClean="0"/>
              <a:t>“sarcofago della fortuna</a:t>
            </a:r>
            <a:r>
              <a:rPr lang="it-IT" sz="2400" dirty="0" smtClean="0"/>
              <a:t>” delle scatoline che potrebbero essere usate per la realizzazione dei sarcofagi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6" name="Immagine 5" descr="pc-scu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420888"/>
            <a:ext cx="3566291" cy="24639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 E Trama Di Carta Di Papiro in Egitto Reale 16 Chiudi Macro  Fotografia Stock - Immagine di contratti, chiusura: 16107892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7.  Documentiamo l’investigazione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96944" cy="4176464"/>
          </a:xfrm>
        </p:spPr>
        <p:txBody>
          <a:bodyPr>
            <a:normAutofit/>
          </a:bodyPr>
          <a:lstStyle/>
          <a:p>
            <a:pPr algn="l"/>
            <a:r>
              <a:rPr lang="it-IT" sz="2400" dirty="0" smtClean="0"/>
              <a:t>Il </a:t>
            </a:r>
            <a:r>
              <a:rPr lang="it-IT" sz="2400" u="sng" dirty="0" smtClean="0"/>
              <a:t>gruppo </a:t>
            </a:r>
            <a:r>
              <a:rPr lang="it-IT" sz="2400" u="sng" dirty="0" err="1" smtClean="0"/>
              <a:t>m</a:t>
            </a:r>
            <a:r>
              <a:rPr lang="it-IT" sz="2400" u="sng" dirty="0" err="1" smtClean="0"/>
              <a:t>ummudati</a:t>
            </a:r>
            <a:r>
              <a:rPr lang="it-IT" sz="2400" dirty="0" smtClean="0"/>
              <a:t>, durante tutta l’esperienza, ha raccolto dati, osservato e trascritto i vari passaggi e le decisioni prese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Ogni gruppo ha poi scelto un nome per una delle mummie e scritto come si sono divisi i compiti e come hanno deciso di operare dopo aver fatto ipotesi.</a:t>
            </a:r>
            <a:endParaRPr lang="it-IT" sz="2400" dirty="0"/>
          </a:p>
        </p:txBody>
      </p:sp>
      <p:pic>
        <p:nvPicPr>
          <p:cNvPr id="6" name="Immagine 5" descr="WhatsApp Image 2022-03-03 at 14.40.17.jpeg"/>
          <p:cNvPicPr>
            <a:picLocks noChangeAspect="1"/>
          </p:cNvPicPr>
          <p:nvPr/>
        </p:nvPicPr>
        <p:blipFill>
          <a:blip r:embed="rId3" cstate="print"/>
          <a:srcRect l="17331" t="17331"/>
          <a:stretch>
            <a:fillRect/>
          </a:stretch>
        </p:blipFill>
        <p:spPr>
          <a:xfrm>
            <a:off x="2267744" y="3573016"/>
            <a:ext cx="4176464" cy="31323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fondo E Trama Di Carta Di Papiro in Egitto Reale 16 Chiudi Macro  Fotografia Stock - Immagine di contratti, chiusura: 161078926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1470025"/>
          </a:xfrm>
        </p:spPr>
        <p:txBody>
          <a:bodyPr/>
          <a:lstStyle/>
          <a:p>
            <a:r>
              <a:rPr lang="it-IT" dirty="0" smtClean="0"/>
              <a:t>8. Concludiamo il percorso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6" cy="4370040"/>
          </a:xfrm>
        </p:spPr>
        <p:txBody>
          <a:bodyPr>
            <a:normAutofit/>
          </a:bodyPr>
          <a:lstStyle/>
          <a:p>
            <a:r>
              <a:rPr lang="it-IT" sz="2600" dirty="0" smtClean="0"/>
              <a:t>Giorno 18: il </a:t>
            </a:r>
            <a:r>
              <a:rPr lang="it-IT" sz="2600" u="sng" dirty="0" smtClean="0"/>
              <a:t>gruppo </a:t>
            </a:r>
            <a:r>
              <a:rPr lang="it-IT" sz="2600" u="sng" dirty="0" err="1" smtClean="0"/>
              <a:t>mummudati</a:t>
            </a:r>
            <a:r>
              <a:rPr lang="it-IT" sz="2600" u="sng" dirty="0" smtClean="0"/>
              <a:t> </a:t>
            </a:r>
            <a:r>
              <a:rPr lang="it-IT" sz="2600" dirty="0" smtClean="0"/>
              <a:t>misura e osserva i </a:t>
            </a:r>
            <a:r>
              <a:rPr lang="it-IT" sz="2600" dirty="0" err="1" smtClean="0"/>
              <a:t>wustel</a:t>
            </a:r>
            <a:r>
              <a:rPr lang="it-IT" sz="2600" dirty="0" smtClean="0"/>
              <a:t> ormai mummificati, prendendo </a:t>
            </a:r>
            <a:r>
              <a:rPr lang="it-IT" sz="2600" dirty="0" smtClean="0"/>
              <a:t>nota dei cambiamenti avvenuti.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6" name="Immagine 5" descr="WhatsApp Image 2022-03-03 at 14.43.34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32856"/>
            <a:ext cx="3240360" cy="4320480"/>
          </a:xfrm>
          <a:prstGeom prst="rect">
            <a:avLst/>
          </a:prstGeom>
        </p:spPr>
      </p:pic>
      <p:pic>
        <p:nvPicPr>
          <p:cNvPr id="7" name="Immagine 6" descr="WhatsApp Image 2022-03-03 at 14.43.3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132856"/>
            <a:ext cx="3253290" cy="43377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307</Words>
  <Application>Microsoft Office PowerPoint</Application>
  <PresentationFormat>Presentazione su schermo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1. Scegliamo un problema</vt:lpstr>
      <vt:lpstr>2-3 Facciamo emergere le domande e formuliamo prime ipotesi </vt:lpstr>
      <vt:lpstr>4. Dividiamo la classe in gruppi</vt:lpstr>
      <vt:lpstr>5. Diamo il via alla sperimentazione</vt:lpstr>
      <vt:lpstr>Diapositiva 6</vt:lpstr>
      <vt:lpstr>  6. Facilitiamo il lavoro di investigazione</vt:lpstr>
      <vt:lpstr>7.  Documentiamo l’investigazione </vt:lpstr>
      <vt:lpstr>8. Concludiamo il percorso</vt:lpstr>
      <vt:lpstr>Diapositiva 10</vt:lpstr>
      <vt:lpstr>Diapositiva 11</vt:lpstr>
      <vt:lpstr>Diapositiva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Ntina !!</dc:creator>
  <cp:lastModifiedBy>Ntina !!</cp:lastModifiedBy>
  <cp:revision>39</cp:revision>
  <dcterms:created xsi:type="dcterms:W3CDTF">2022-02-23T13:15:13Z</dcterms:created>
  <dcterms:modified xsi:type="dcterms:W3CDTF">2022-03-03T14:31:46Z</dcterms:modified>
</cp:coreProperties>
</file>